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32656"/>
            <a:ext cx="6075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Информация о доступности для </a:t>
            </a:r>
            <a:r>
              <a:rPr lang="ru-RU" b="1" dirty="0" err="1" smtClean="0">
                <a:solidFill>
                  <a:srgbClr val="FF0000"/>
                </a:solidFill>
              </a:rPr>
              <a:t>маломобильных</a:t>
            </a:r>
            <a:r>
              <a:rPr lang="ru-RU" b="1" dirty="0" smtClean="0">
                <a:solidFill>
                  <a:srgbClr val="FF0000"/>
                </a:solidFill>
              </a:rPr>
              <a:t> граждан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ОГБУ «Трубетчинский психоневрологический интернат»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K:\библиотека\Смотр территории Трубетчино\DSC_9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149554" cy="4798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8068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Наше учреждение  предназначено для постоянного и временного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проживания  мужчин,  страдающих  хроническими психическими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 расстройствами  нуждающихся в уходе,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 бытовом и медицинском обслуживании, реабилитационных услугах.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060848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ОГБУ «Трубетчинский психоневрологический интернат»</a:t>
            </a:r>
            <a:br>
              <a:rPr lang="ru-RU" dirty="0" smtClean="0"/>
            </a:br>
            <a:r>
              <a:rPr lang="ru-RU" dirty="0" smtClean="0"/>
              <a:t>Адрес: 399151 Липецкая область Добровский район</a:t>
            </a:r>
          </a:p>
          <a:p>
            <a:pPr algn="ctr"/>
            <a:r>
              <a:rPr lang="ru-RU" dirty="0" smtClean="0"/>
              <a:t>село Трубетчино ул.Лесная д.1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284984"/>
            <a:ext cx="37572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Услуги, оказываемые учреждением:</a:t>
            </a:r>
          </a:p>
          <a:p>
            <a:pPr>
              <a:buFontTx/>
              <a:buChar char="-"/>
            </a:pPr>
            <a:r>
              <a:rPr lang="ru-RU" dirty="0" smtClean="0"/>
              <a:t> Социально – бытовые </a:t>
            </a:r>
          </a:p>
          <a:p>
            <a:pPr>
              <a:buFontTx/>
              <a:buChar char="-"/>
            </a:pPr>
            <a:r>
              <a:rPr lang="ru-RU" dirty="0" smtClean="0"/>
              <a:t> Социально – медицинские</a:t>
            </a:r>
          </a:p>
          <a:p>
            <a:pPr>
              <a:buFontTx/>
              <a:buChar char="-"/>
            </a:pPr>
            <a:r>
              <a:rPr lang="ru-RU" dirty="0" smtClean="0"/>
              <a:t> социально – психологические</a:t>
            </a:r>
          </a:p>
          <a:p>
            <a:pPr>
              <a:buFontTx/>
              <a:buChar char="-"/>
            </a:pPr>
            <a:r>
              <a:rPr lang="ru-RU" dirty="0" smtClean="0"/>
              <a:t> социально – педагогические</a:t>
            </a:r>
          </a:p>
          <a:p>
            <a:pPr>
              <a:buFontTx/>
              <a:buChar char="-"/>
            </a:pPr>
            <a:r>
              <a:rPr lang="ru-RU" dirty="0" smtClean="0"/>
              <a:t> социально – правовые</a:t>
            </a:r>
          </a:p>
          <a:p>
            <a:pPr>
              <a:buFontTx/>
              <a:buChar char="-"/>
            </a:pPr>
            <a:r>
              <a:rPr lang="ru-RU" dirty="0" smtClean="0"/>
              <a:t> Социально – трудовые</a:t>
            </a:r>
          </a:p>
          <a:p>
            <a:pPr>
              <a:buFontTx/>
              <a:buChar char="-"/>
            </a:pPr>
            <a:r>
              <a:rPr lang="ru-RU" dirty="0" smtClean="0"/>
              <a:t> Платные услуги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476672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Входная группа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Рабочий стол\доступная среда\wl8O3sK__to.jpg"/>
          <p:cNvPicPr>
            <a:picLocks noChangeAspect="1" noChangeArrowheads="1"/>
          </p:cNvPicPr>
          <p:nvPr/>
        </p:nvPicPr>
        <p:blipFill>
          <a:blip r:embed="rId2" cstate="print"/>
          <a:srcRect t="12201" r="19201" b="20600"/>
          <a:stretch>
            <a:fillRect/>
          </a:stretch>
        </p:blipFill>
        <p:spPr bwMode="auto">
          <a:xfrm>
            <a:off x="467543" y="1124744"/>
            <a:ext cx="2402645" cy="2664296"/>
          </a:xfrm>
          <a:prstGeom prst="rect">
            <a:avLst/>
          </a:prstGeom>
          <a:noFill/>
        </p:spPr>
      </p:pic>
      <p:pic>
        <p:nvPicPr>
          <p:cNvPr id="2051" name="Picture 3" descr="D:\Рабочий стол\доступная среда\IbZkPpRWjM8.jpg"/>
          <p:cNvPicPr>
            <a:picLocks noChangeAspect="1" noChangeArrowheads="1"/>
          </p:cNvPicPr>
          <p:nvPr/>
        </p:nvPicPr>
        <p:blipFill>
          <a:blip r:embed="rId3" cstate="print"/>
          <a:srcRect l="15819" t="11864" r="11018" b="12501"/>
          <a:stretch>
            <a:fillRect/>
          </a:stretch>
        </p:blipFill>
        <p:spPr bwMode="auto">
          <a:xfrm>
            <a:off x="6516216" y="908720"/>
            <a:ext cx="2141885" cy="2952328"/>
          </a:xfrm>
          <a:prstGeom prst="rect">
            <a:avLst/>
          </a:prstGeom>
          <a:noFill/>
        </p:spPr>
      </p:pic>
      <p:pic>
        <p:nvPicPr>
          <p:cNvPr id="2052" name="Picture 4" descr="D:\Рабочий стол\доступная среда\4aJRSjNS2f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204864"/>
            <a:ext cx="2952328" cy="39364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04147" y="4077072"/>
            <a:ext cx="26661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solidFill>
                  <a:srgbClr val="FF0000"/>
                </a:solidFill>
              </a:rPr>
              <a:t>При входе в учреждение</a:t>
            </a:r>
          </a:p>
          <a:p>
            <a:r>
              <a:rPr lang="ru-RU" sz="1500" dirty="0" smtClean="0">
                <a:solidFill>
                  <a:srgbClr val="FF0000"/>
                </a:solidFill>
              </a:rPr>
              <a:t> размещена информация </a:t>
            </a:r>
          </a:p>
          <a:p>
            <a:r>
              <a:rPr lang="ru-RU" sz="1500" dirty="0" smtClean="0">
                <a:solidFill>
                  <a:srgbClr val="FF0000"/>
                </a:solidFill>
              </a:rPr>
              <a:t>с названием интерната, </a:t>
            </a:r>
          </a:p>
          <a:p>
            <a:r>
              <a:rPr lang="ru-RU" sz="1500" dirty="0" smtClean="0">
                <a:solidFill>
                  <a:srgbClr val="FF0000"/>
                </a:solidFill>
              </a:rPr>
              <a:t>временем работы, </a:t>
            </a:r>
          </a:p>
          <a:p>
            <a:r>
              <a:rPr lang="ru-RU" sz="1500" dirty="0" smtClean="0">
                <a:solidFill>
                  <a:srgbClr val="FF0000"/>
                </a:solidFill>
              </a:rPr>
              <a:t>продублированная </a:t>
            </a:r>
          </a:p>
          <a:p>
            <a:r>
              <a:rPr lang="ru-RU" sz="1500" dirty="0" smtClean="0">
                <a:solidFill>
                  <a:srgbClr val="FF0000"/>
                </a:solidFill>
              </a:rPr>
              <a:t>шрифтом Брайля.</a:t>
            </a:r>
            <a:endParaRPr lang="ru-RU" sz="15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005064"/>
            <a:ext cx="3244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Входы в здание оборудованы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Пандусами и поручнями. </a:t>
            </a:r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чий стол\доступная среда\DSC_4914.JPG"/>
          <p:cNvPicPr>
            <a:picLocks noChangeAspect="1" noChangeArrowheads="1"/>
          </p:cNvPicPr>
          <p:nvPr/>
        </p:nvPicPr>
        <p:blipFill>
          <a:blip r:embed="rId2" cstate="print"/>
          <a:srcRect l="23894" t="22045" r="23078" b="18399"/>
          <a:stretch>
            <a:fillRect/>
          </a:stretch>
        </p:blipFill>
        <p:spPr bwMode="auto">
          <a:xfrm>
            <a:off x="755576" y="1196752"/>
            <a:ext cx="3534270" cy="26642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59832" y="404664"/>
            <a:ext cx="2016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Входная группа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5" name="Picture 3" descr="D:\Рабочий стол\доступная среда\DSC_4902.JPG"/>
          <p:cNvPicPr>
            <a:picLocks noChangeAspect="1" noChangeArrowheads="1"/>
          </p:cNvPicPr>
          <p:nvPr/>
        </p:nvPicPr>
        <p:blipFill>
          <a:blip r:embed="rId3" cstate="print"/>
          <a:srcRect l="9633" t="7175" r="5279" b="6719"/>
          <a:stretch>
            <a:fillRect/>
          </a:stretch>
        </p:blipFill>
        <p:spPr bwMode="auto">
          <a:xfrm>
            <a:off x="4644007" y="2636912"/>
            <a:ext cx="4240471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4486" y="332656"/>
            <a:ext cx="52128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У каждого кабинета присутствует табличка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 с указанием специалистов </a:t>
            </a:r>
            <a:r>
              <a:rPr lang="ru-RU" sz="2000" smtClean="0">
                <a:solidFill>
                  <a:srgbClr val="FF0000"/>
                </a:solidFill>
              </a:rPr>
              <a:t>и спец.кабинетов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Рабочий стол\доступная среда\fgrHgxdSKAs.jpg"/>
          <p:cNvPicPr>
            <a:picLocks noChangeAspect="1" noChangeArrowheads="1"/>
          </p:cNvPicPr>
          <p:nvPr/>
        </p:nvPicPr>
        <p:blipFill>
          <a:blip r:embed="rId2" cstate="print"/>
          <a:srcRect l="5704" t="42590" r="750" b="11778"/>
          <a:stretch>
            <a:fillRect/>
          </a:stretch>
        </p:blipFill>
        <p:spPr bwMode="auto">
          <a:xfrm>
            <a:off x="395536" y="1196752"/>
            <a:ext cx="3168352" cy="1159153"/>
          </a:xfrm>
          <a:prstGeom prst="rect">
            <a:avLst/>
          </a:prstGeom>
          <a:noFill/>
        </p:spPr>
      </p:pic>
      <p:pic>
        <p:nvPicPr>
          <p:cNvPr id="1027" name="Picture 3" descr="D:\Рабочий стол\доступная среда\fxZSaCVb5ek.jpg"/>
          <p:cNvPicPr>
            <a:picLocks noChangeAspect="1" noChangeArrowheads="1"/>
          </p:cNvPicPr>
          <p:nvPr/>
        </p:nvPicPr>
        <p:blipFill>
          <a:blip r:embed="rId3" cstate="print"/>
          <a:srcRect l="3719" t="33062" r="3295" b="27264"/>
          <a:stretch>
            <a:fillRect/>
          </a:stretch>
        </p:blipFill>
        <p:spPr bwMode="auto">
          <a:xfrm>
            <a:off x="5580112" y="1268760"/>
            <a:ext cx="2952328" cy="944745"/>
          </a:xfrm>
          <a:prstGeom prst="rect">
            <a:avLst/>
          </a:prstGeom>
          <a:noFill/>
        </p:spPr>
      </p:pic>
      <p:pic>
        <p:nvPicPr>
          <p:cNvPr id="1028" name="Picture 4" descr="D:\Рабочий стол\доступная среда\LE8tdaHQAl0.jpg"/>
          <p:cNvPicPr>
            <a:picLocks noChangeAspect="1" noChangeArrowheads="1"/>
          </p:cNvPicPr>
          <p:nvPr/>
        </p:nvPicPr>
        <p:blipFill>
          <a:blip r:embed="rId4" cstate="print"/>
          <a:srcRect l="15790" t="33333" r="10526" b="33333"/>
          <a:stretch>
            <a:fillRect/>
          </a:stretch>
        </p:blipFill>
        <p:spPr bwMode="auto">
          <a:xfrm>
            <a:off x="1259632" y="2708920"/>
            <a:ext cx="3240360" cy="1099408"/>
          </a:xfrm>
          <a:prstGeom prst="rect">
            <a:avLst/>
          </a:prstGeom>
          <a:noFill/>
        </p:spPr>
      </p:pic>
      <p:pic>
        <p:nvPicPr>
          <p:cNvPr id="1029" name="Picture 5" descr="D:\Рабочий стол\доступная среда\Pjp6Pda0A1Y.jpg"/>
          <p:cNvPicPr>
            <a:picLocks noChangeAspect="1" noChangeArrowheads="1"/>
          </p:cNvPicPr>
          <p:nvPr/>
        </p:nvPicPr>
        <p:blipFill>
          <a:blip r:embed="rId5" cstate="print"/>
          <a:srcRect l="9126" t="34985" r="7595" b="26988"/>
          <a:stretch>
            <a:fillRect/>
          </a:stretch>
        </p:blipFill>
        <p:spPr bwMode="auto">
          <a:xfrm>
            <a:off x="4788024" y="2708920"/>
            <a:ext cx="3456384" cy="1183693"/>
          </a:xfrm>
          <a:prstGeom prst="rect">
            <a:avLst/>
          </a:prstGeom>
          <a:noFill/>
        </p:spPr>
      </p:pic>
      <p:pic>
        <p:nvPicPr>
          <p:cNvPr id="1030" name="Picture 6" descr="D:\Рабочий стол\доступная среда\fDi6locvmWA.jpg"/>
          <p:cNvPicPr>
            <a:picLocks noChangeAspect="1" noChangeArrowheads="1"/>
          </p:cNvPicPr>
          <p:nvPr/>
        </p:nvPicPr>
        <p:blipFill>
          <a:blip r:embed="rId6" cstate="print"/>
          <a:srcRect l="14696" t="40821" r="8153" b="28155"/>
          <a:stretch>
            <a:fillRect/>
          </a:stretch>
        </p:blipFill>
        <p:spPr bwMode="auto">
          <a:xfrm>
            <a:off x="395536" y="4581128"/>
            <a:ext cx="3888432" cy="1172702"/>
          </a:xfrm>
          <a:prstGeom prst="rect">
            <a:avLst/>
          </a:prstGeom>
          <a:noFill/>
        </p:spPr>
      </p:pic>
      <p:pic>
        <p:nvPicPr>
          <p:cNvPr id="1031" name="Picture 7" descr="D:\Рабочий стол\доступная среда\wj8bxI7rj80.jpg"/>
          <p:cNvPicPr>
            <a:picLocks noChangeAspect="1" noChangeArrowheads="1"/>
          </p:cNvPicPr>
          <p:nvPr/>
        </p:nvPicPr>
        <p:blipFill>
          <a:blip r:embed="rId7" cstate="print"/>
          <a:srcRect l="5577" t="38666" r="1848" b="22668"/>
          <a:stretch>
            <a:fillRect/>
          </a:stretch>
        </p:blipFill>
        <p:spPr bwMode="auto">
          <a:xfrm>
            <a:off x="4860032" y="4653136"/>
            <a:ext cx="3816424" cy="1195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32656"/>
            <a:ext cx="5295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Имеется парковочное место для инвалидов,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отмеченное дорожной разметкой и знаком.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D:\Рабочий стол\доступная среда\hoMvVQMLcQ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180850" cy="4290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404664"/>
            <a:ext cx="5335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Средства информации и телекоммуникации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D:\Рабочий стол\доступная среда\DSC_4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484784"/>
            <a:ext cx="2658598" cy="1800200"/>
          </a:xfrm>
          <a:prstGeom prst="rect">
            <a:avLst/>
          </a:prstGeom>
          <a:noFill/>
        </p:spPr>
      </p:pic>
      <p:pic>
        <p:nvPicPr>
          <p:cNvPr id="5123" name="Picture 3" descr="D:\Рабочий стол\доступная среда\DSC_4837.JPG"/>
          <p:cNvPicPr>
            <a:picLocks noChangeAspect="1" noChangeArrowheads="1"/>
          </p:cNvPicPr>
          <p:nvPr/>
        </p:nvPicPr>
        <p:blipFill>
          <a:blip r:embed="rId3" cstate="print"/>
          <a:srcRect l="10841" t="6245" r="5946" b="6245"/>
          <a:stretch>
            <a:fillRect/>
          </a:stretch>
        </p:blipFill>
        <p:spPr bwMode="auto">
          <a:xfrm>
            <a:off x="5724128" y="3861048"/>
            <a:ext cx="3240360" cy="2287313"/>
          </a:xfrm>
          <a:prstGeom prst="rect">
            <a:avLst/>
          </a:prstGeom>
          <a:noFill/>
        </p:spPr>
      </p:pic>
      <p:pic>
        <p:nvPicPr>
          <p:cNvPr id="5124" name="Picture 4" descr="D:\Рабочий стол\доступная среда\DSC_4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708920"/>
            <a:ext cx="2573164" cy="1719926"/>
          </a:xfrm>
          <a:prstGeom prst="rect">
            <a:avLst/>
          </a:prstGeom>
          <a:noFill/>
        </p:spPr>
      </p:pic>
      <p:pic>
        <p:nvPicPr>
          <p:cNvPr id="5125" name="Picture 5" descr="D:\Рабочий стол\доступная среда\DSC_4841.JPG"/>
          <p:cNvPicPr>
            <a:picLocks noChangeAspect="1" noChangeArrowheads="1"/>
          </p:cNvPicPr>
          <p:nvPr/>
        </p:nvPicPr>
        <p:blipFill>
          <a:blip r:embed="rId5" cstate="print"/>
          <a:srcRect l="7578" t="7460" r="8393" b="3814"/>
          <a:stretch>
            <a:fillRect/>
          </a:stretch>
        </p:blipFill>
        <p:spPr bwMode="auto">
          <a:xfrm>
            <a:off x="251520" y="764705"/>
            <a:ext cx="2520280" cy="1786218"/>
          </a:xfrm>
          <a:prstGeom prst="rect">
            <a:avLst/>
          </a:prstGeom>
          <a:noFill/>
        </p:spPr>
      </p:pic>
      <p:pic>
        <p:nvPicPr>
          <p:cNvPr id="5126" name="Picture 6" descr="D:\Рабочий стол\доступная среда\DSC_4853.JPG"/>
          <p:cNvPicPr>
            <a:picLocks noChangeAspect="1" noChangeArrowheads="1"/>
          </p:cNvPicPr>
          <p:nvPr/>
        </p:nvPicPr>
        <p:blipFill>
          <a:blip r:embed="rId6" cstate="print"/>
          <a:srcRect l="13288" t="14753" r="10025" b="6245"/>
          <a:stretch>
            <a:fillRect/>
          </a:stretch>
        </p:blipFill>
        <p:spPr bwMode="auto">
          <a:xfrm>
            <a:off x="2987824" y="908720"/>
            <a:ext cx="3096344" cy="2141089"/>
          </a:xfrm>
          <a:prstGeom prst="rect">
            <a:avLst/>
          </a:prstGeom>
          <a:noFill/>
        </p:spPr>
      </p:pic>
      <p:pic>
        <p:nvPicPr>
          <p:cNvPr id="5127" name="Picture 7" descr="D:\Рабочий стол\доступная среда\DSC_4856.JPG"/>
          <p:cNvPicPr>
            <a:picLocks noChangeAspect="1" noChangeArrowheads="1"/>
          </p:cNvPicPr>
          <p:nvPr/>
        </p:nvPicPr>
        <p:blipFill>
          <a:blip r:embed="rId7" cstate="print"/>
          <a:srcRect l="1867" t="5030" r="3498" b="8676"/>
          <a:stretch>
            <a:fillRect/>
          </a:stretch>
        </p:blipFill>
        <p:spPr bwMode="auto">
          <a:xfrm>
            <a:off x="1979712" y="4653136"/>
            <a:ext cx="3096344" cy="18951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43808" y="3140968"/>
            <a:ext cx="2707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интернате имеются: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- 1 мнемосхема,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6 стендов с планом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эвакуации.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024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Доступность использования  санузла достигается за счет поручней.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D:\Рабочий стол\доступная среда\qat1CPxiYLY.jpg"/>
          <p:cNvPicPr>
            <a:picLocks noChangeAspect="1" noChangeArrowheads="1"/>
          </p:cNvPicPr>
          <p:nvPr/>
        </p:nvPicPr>
        <p:blipFill>
          <a:blip r:embed="rId2" cstate="print"/>
          <a:srcRect r="13636"/>
          <a:stretch>
            <a:fillRect/>
          </a:stretch>
        </p:blipFill>
        <p:spPr bwMode="auto">
          <a:xfrm>
            <a:off x="611560" y="1844824"/>
            <a:ext cx="2736304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Рабочий стол\доступная среда\14K25OjsaQ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3425577" cy="4567436"/>
          </a:xfrm>
          <a:prstGeom prst="rect">
            <a:avLst/>
          </a:prstGeom>
          <a:noFill/>
        </p:spPr>
      </p:pic>
      <p:pic>
        <p:nvPicPr>
          <p:cNvPr id="6149" name="Picture 5" descr="D:\Рабочий стол\доступная среда\wxVmYlhZzG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3132347" cy="41764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79712" y="332656"/>
            <a:ext cx="4871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Пути движения оборудованы поручнями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280</TotalTime>
  <Words>138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X86</cp:lastModifiedBy>
  <cp:revision>21</cp:revision>
  <dcterms:created xsi:type="dcterms:W3CDTF">2020-11-23T07:15:54Z</dcterms:created>
  <dcterms:modified xsi:type="dcterms:W3CDTF">2020-11-23T12:14:11Z</dcterms:modified>
</cp:coreProperties>
</file>