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30" y="7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947" y="578883"/>
            <a:ext cx="6230107" cy="414528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41782" y="2426941"/>
            <a:ext cx="5829300" cy="24384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541782" y="4913376"/>
            <a:ext cx="5829300" cy="12192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7190" y="707136"/>
            <a:ext cx="6137910" cy="558393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711206"/>
            <a:ext cx="1485900" cy="70103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0050" y="711204"/>
            <a:ext cx="4457700" cy="70104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190" y="707136"/>
            <a:ext cx="6137910" cy="5583936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3947" y="578883"/>
            <a:ext cx="6230107" cy="578843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258" y="6571488"/>
            <a:ext cx="6137910" cy="902208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1258" y="7499312"/>
            <a:ext cx="6137910" cy="560832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4" y="707136"/>
            <a:ext cx="2948940" cy="585216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6520" y="707136"/>
            <a:ext cx="2948940" cy="585216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418" y="772584"/>
            <a:ext cx="2948940" cy="1056216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9127" y="772584"/>
            <a:ext cx="2948940" cy="1056216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5418" y="1930400"/>
            <a:ext cx="2948940" cy="465328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9127" y="1930400"/>
            <a:ext cx="2948940" cy="465328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088" y="711200"/>
            <a:ext cx="2228850" cy="12192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154135" y="1930403"/>
            <a:ext cx="2228850" cy="5608149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030" y="1240192"/>
            <a:ext cx="3469619" cy="62992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4800600" y="578883"/>
            <a:ext cx="1743454" cy="57912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682741"/>
            <a:ext cx="6172200" cy="140208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4847034" y="711200"/>
            <a:ext cx="1680210" cy="5615307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6110" y="581024"/>
            <a:ext cx="4443984" cy="57912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947" y="578883"/>
            <a:ext cx="6230107" cy="73152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77190" y="6647453"/>
            <a:ext cx="6137910" cy="140208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77190" y="707136"/>
            <a:ext cx="6137910" cy="5583936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2832246" y="8149168"/>
            <a:ext cx="171450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4546746" y="8149168"/>
            <a:ext cx="17145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261246" y="8149168"/>
            <a:ext cx="34290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640" y="179513"/>
            <a:ext cx="6480720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</a:t>
            </a:r>
            <a:r>
              <a:rPr lang="ru-RU" sz="1200" b="1" dirty="0" smtClean="0">
                <a:cs typeface="EucrosiaUPC" pitchFamily="18" charset="-34"/>
              </a:rPr>
              <a:t>ОЛИТИКА В ОБЛАСТИ КАЧЕСТВА И БЕЗОПАСНОСТИ ПРОДУКЦИИ</a:t>
            </a:r>
            <a:endParaRPr lang="ru-RU" sz="1200" dirty="0" smtClean="0">
              <a:cs typeface="EucrosiaUPC" pitchFamily="18" charset="-34"/>
            </a:endParaRPr>
          </a:p>
          <a:p>
            <a:r>
              <a:rPr lang="ru-RU" sz="1200" b="1" dirty="0" smtClean="0">
                <a:cs typeface="EucrosiaUPC" pitchFamily="18" charset="-34"/>
              </a:rPr>
              <a:t> </a:t>
            </a:r>
            <a:endParaRPr lang="ru-RU" sz="1200" dirty="0" smtClean="0">
              <a:cs typeface="EucrosiaUPC" pitchFamily="18" charset="-34"/>
            </a:endParaRPr>
          </a:p>
          <a:p>
            <a:r>
              <a:rPr lang="ru-RU" sz="1200" b="1" dirty="0" smtClean="0">
                <a:cs typeface="EucrosiaUPC" pitchFamily="18" charset="-34"/>
              </a:rPr>
              <a:t>ОГБУ «Трубетчинский психоневрологический интернат»</a:t>
            </a:r>
            <a:endParaRPr lang="ru-RU" sz="1200" dirty="0" smtClean="0">
              <a:cs typeface="EucrosiaUPC" pitchFamily="18" charset="-34"/>
            </a:endParaRPr>
          </a:p>
          <a:p>
            <a:r>
              <a:rPr lang="ru-RU" sz="1200" dirty="0" smtClean="0">
                <a:cs typeface="EucrosiaUPC" pitchFamily="18" charset="-34"/>
              </a:rPr>
              <a:t> </a:t>
            </a:r>
          </a:p>
          <a:p>
            <a:r>
              <a:rPr lang="ru-RU" sz="1200" dirty="0" smtClean="0">
                <a:cs typeface="EucrosiaUPC" pitchFamily="18" charset="-34"/>
              </a:rPr>
              <a:t>СТРАТЕГИЧЕСКОЙ ЦЕЛЬЮ  столовой ОГБУ «Трубетчинский</a:t>
            </a:r>
          </a:p>
          <a:p>
            <a:r>
              <a:rPr lang="ru-RU" sz="1200" dirty="0" smtClean="0">
                <a:cs typeface="EucrosiaUPC" pitchFamily="18" charset="-34"/>
              </a:rPr>
              <a:t> психоневрологический интернат» является:</a:t>
            </a:r>
          </a:p>
          <a:p>
            <a:r>
              <a:rPr lang="ru-RU" sz="1200" dirty="0" smtClean="0">
                <a:cs typeface="EucrosiaUPC" pitchFamily="18" charset="-34"/>
              </a:rPr>
              <a:t>-  приготовление безопасных продуктов питания для потребления …</a:t>
            </a:r>
          </a:p>
          <a:p>
            <a:pPr>
              <a:buFontTx/>
              <a:buChar char="-"/>
            </a:pPr>
            <a:r>
              <a:rPr lang="ru-RU" sz="1200" dirty="0" smtClean="0">
                <a:cs typeface="EucrosiaUPC" pitchFamily="18" charset="-34"/>
              </a:rPr>
              <a:t> обеспечение соответствия продукции требованиям Технического регламента Таможенного союза ТР ТС 021/2011 «О безопасности пищевой продукции»</a:t>
            </a:r>
          </a:p>
          <a:p>
            <a:r>
              <a:rPr lang="ru-RU" sz="1200" dirty="0" smtClean="0">
                <a:cs typeface="EucrosiaUPC" pitchFamily="18" charset="-34"/>
              </a:rPr>
              <a:t>- постоянное улучшения качества продукции.</a:t>
            </a:r>
          </a:p>
          <a:p>
            <a:r>
              <a:rPr lang="ru-RU" sz="1200" dirty="0" smtClean="0">
                <a:cs typeface="EucrosiaUPC" pitchFamily="18" charset="-34"/>
              </a:rPr>
              <a:t> </a:t>
            </a:r>
          </a:p>
          <a:p>
            <a:r>
              <a:rPr lang="ru-RU" sz="1200" dirty="0" smtClean="0">
                <a:cs typeface="EucrosiaUPC" pitchFamily="18" charset="-34"/>
              </a:rPr>
              <a:t>ЗАДАЧИ КОМПАНИИ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cs typeface="EucrosiaUPC" pitchFamily="18" charset="-34"/>
              </a:rPr>
              <a:t>Совершенствование основных качественных характеристик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cs typeface="EucrosiaUPC" pitchFamily="18" charset="-34"/>
              </a:rPr>
              <a:t> всех видов продукции.</a:t>
            </a:r>
          </a:p>
          <a:p>
            <a:r>
              <a:rPr lang="ru-RU" sz="1200" dirty="0" smtClean="0">
                <a:cs typeface="EucrosiaUPC" pitchFamily="18" charset="-34"/>
              </a:rPr>
              <a:t>2. Непрерывное развитие средств производства на основе </a:t>
            </a:r>
          </a:p>
          <a:p>
            <a:r>
              <a:rPr lang="ru-RU" sz="1200" dirty="0" smtClean="0">
                <a:cs typeface="EucrosiaUPC" pitchFamily="18" charset="-34"/>
              </a:rPr>
              <a:t>совершенствования технологий. </a:t>
            </a:r>
          </a:p>
          <a:p>
            <a:r>
              <a:rPr lang="ru-RU" sz="1200" dirty="0" smtClean="0">
                <a:cs typeface="EucrosiaUPC" pitchFamily="18" charset="-34"/>
              </a:rPr>
              <a:t>3. Гарантия безопасности продукции, постоянный анализ опасных</a:t>
            </a:r>
          </a:p>
          <a:p>
            <a:r>
              <a:rPr lang="ru-RU" sz="1200" dirty="0" smtClean="0">
                <a:cs typeface="EucrosiaUPC" pitchFamily="18" charset="-34"/>
              </a:rPr>
              <a:t> факторов, жесткий контроль параметров техпроцессов в  критических контрольных точках в соответствии с международными  требованиям и правилами, действующими в России.</a:t>
            </a:r>
          </a:p>
          <a:p>
            <a:r>
              <a:rPr lang="ru-RU" sz="1200" dirty="0" smtClean="0">
                <a:cs typeface="EucrosiaUPC" pitchFamily="18" charset="-34"/>
              </a:rPr>
              <a:t>4. Улучшение организационных структур и методов, повышающих</a:t>
            </a:r>
          </a:p>
          <a:p>
            <a:r>
              <a:rPr lang="ru-RU" sz="1200" dirty="0" smtClean="0">
                <a:cs typeface="EucrosiaUPC" pitchFamily="18" charset="-34"/>
              </a:rPr>
              <a:t> личную заинтересованность и ответственность поваров, шеф-повара</a:t>
            </a:r>
          </a:p>
          <a:p>
            <a:r>
              <a:rPr lang="ru-RU" sz="1200" dirty="0" smtClean="0">
                <a:cs typeface="EucrosiaUPC" pitchFamily="18" charset="-34"/>
              </a:rPr>
              <a:t> и руководителей за качество и безопасность продукции на всех </a:t>
            </a:r>
            <a:r>
              <a:rPr lang="ru-RU" sz="1200" dirty="0" smtClean="0">
                <a:cs typeface="EucrosiaUPC" pitchFamily="18" charset="-34"/>
              </a:rPr>
              <a:t>стадиях  </a:t>
            </a:r>
            <a:r>
              <a:rPr lang="ru-RU" sz="1200" dirty="0" smtClean="0">
                <a:cs typeface="EucrosiaUPC" pitchFamily="18" charset="-34"/>
              </a:rPr>
              <a:t>производственного процесса.</a:t>
            </a:r>
          </a:p>
          <a:p>
            <a:r>
              <a:rPr lang="ru-RU" sz="1200" dirty="0" smtClean="0">
                <a:cs typeface="EucrosiaUPC" pitchFamily="18" charset="-34"/>
              </a:rPr>
              <a:t>5.  Обеспечение безопасности продукции.</a:t>
            </a:r>
          </a:p>
          <a:p>
            <a:r>
              <a:rPr lang="ru-RU" sz="1200" dirty="0" smtClean="0">
                <a:cs typeface="EucrosiaUPC" pitchFamily="18" charset="-34"/>
              </a:rPr>
              <a:t> </a:t>
            </a:r>
          </a:p>
          <a:p>
            <a:r>
              <a:rPr lang="ru-RU" sz="1200" dirty="0" smtClean="0">
                <a:cs typeface="EucrosiaUPC" pitchFamily="18" charset="-34"/>
              </a:rPr>
              <a:t>ОСНОВНЫМ ПРИНЦИПОМ Политики в области качества и безопасности</a:t>
            </a:r>
          </a:p>
          <a:p>
            <a:r>
              <a:rPr lang="ru-RU" sz="1200" dirty="0" smtClean="0">
                <a:cs typeface="EucrosiaUPC" pitchFamily="18" charset="-34"/>
              </a:rPr>
              <a:t> продукции столовой ОГБУ «Трубетчинский психоневрологический интернат»  является принцип постоянного улучшения качества и повышения безопасности.</a:t>
            </a:r>
          </a:p>
          <a:p>
            <a:r>
              <a:rPr lang="ru-RU" sz="1200" dirty="0" smtClean="0">
                <a:cs typeface="EucrosiaUPC" pitchFamily="18" charset="-34"/>
              </a:rPr>
              <a:t> </a:t>
            </a:r>
          </a:p>
          <a:p>
            <a:r>
              <a:rPr lang="ru-RU" sz="1200" dirty="0" smtClean="0">
                <a:cs typeface="EucrosiaUPC" pitchFamily="18" charset="-34"/>
              </a:rPr>
              <a:t>Реализация политики в области качества и безопасности продукции достигается: управлением опасными факторами биологического, химического и физического  происхождения, влияющими на безопасность продукции, на основе принципов ХАССП (анализ рисков и критические контрольные точки); поддержанием в действии и совершенствованием системы ХАССП в соответствии  с требованиями ТР ТС 021/2011, ГОСТ Р 51705.1; использованием высококачественного сырья и материалов; организацией контроля  и испытаний продукции на всех этапах производства в объеме, обеспечивающем  полное соответствие продукции российским и мировым стандартам; организацией  необходимой системы контроля;</a:t>
            </a:r>
          </a:p>
          <a:p>
            <a:r>
              <a:rPr lang="ru-RU" sz="1200" dirty="0" smtClean="0">
                <a:cs typeface="EucrosiaUPC" pitchFamily="18" charset="-34"/>
              </a:rPr>
              <a:t> </a:t>
            </a:r>
          </a:p>
          <a:p>
            <a:r>
              <a:rPr lang="ru-RU" sz="1200" b="1" dirty="0" smtClean="0">
                <a:cs typeface="EucrosiaUPC" pitchFamily="18" charset="-34"/>
              </a:rPr>
              <a:t>РУКОВОДСТВО ОГБУ «ТРУБЕТЧИНСКИЙ ПСИХОНЕВРОЛОГИЧЕСКИЙ  ИНТЕРНАТ»  В ЛИЦЕ ДИРЕКТОРА  ПРИНИМАЕТ НА СЕБЯ  ОТВЕТСТВЕННОСТЬ ЗА РЕАЛИЗАЦИЮ ПОЛИТИКИ В ОБЛАСТИ  КАЧЕСТВА И БЕЗОПАСНОСТИ ПРОДУКЦИИ.</a:t>
            </a:r>
            <a:endParaRPr lang="ru-RU" sz="1200" dirty="0" smtClean="0">
              <a:cs typeface="EucrosiaUPC" pitchFamily="18" charset="-34"/>
            </a:endParaRPr>
          </a:p>
          <a:p>
            <a:r>
              <a:rPr lang="ru-RU" sz="1600" dirty="0" smtClean="0"/>
              <a:t> </a:t>
            </a:r>
          </a:p>
          <a:p>
            <a:r>
              <a:rPr lang="ru-RU" sz="16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Рабочий стол\КУХНЯ\123133.jpg"/>
          <p:cNvPicPr>
            <a:picLocks noChangeAspect="1" noChangeArrowheads="1"/>
          </p:cNvPicPr>
          <p:nvPr/>
        </p:nvPicPr>
        <p:blipFill>
          <a:blip r:embed="rId2" cstate="print"/>
          <a:srcRect t="3536" r="8309" b="8937"/>
          <a:stretch>
            <a:fillRect/>
          </a:stretch>
        </p:blipFill>
        <p:spPr bwMode="auto">
          <a:xfrm>
            <a:off x="332656" y="467544"/>
            <a:ext cx="6166828" cy="8100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Рабочий стол\КУХНЯ\123134.jpg"/>
          <p:cNvPicPr>
            <a:picLocks noChangeAspect="1" noChangeArrowheads="1"/>
          </p:cNvPicPr>
          <p:nvPr/>
        </p:nvPicPr>
        <p:blipFill>
          <a:blip r:embed="rId2" cstate="print"/>
          <a:srcRect l="4008" t="13395" r="3080" b="3670"/>
          <a:stretch>
            <a:fillRect/>
          </a:stretch>
        </p:blipFill>
        <p:spPr bwMode="auto">
          <a:xfrm>
            <a:off x="332656" y="683568"/>
            <a:ext cx="6272980" cy="7704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Рабочий стол\КУХНЯ\123135.jpg"/>
          <p:cNvPicPr>
            <a:picLocks noChangeAspect="1" noChangeArrowheads="1"/>
          </p:cNvPicPr>
          <p:nvPr/>
        </p:nvPicPr>
        <p:blipFill>
          <a:blip r:embed="rId2" cstate="print"/>
          <a:srcRect l="1824" t="2862" r="2751" b="7258"/>
          <a:stretch>
            <a:fillRect/>
          </a:stretch>
        </p:blipFill>
        <p:spPr bwMode="auto">
          <a:xfrm>
            <a:off x="332656" y="395536"/>
            <a:ext cx="6278243" cy="8136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Рабочий стол\КУХНЯ\123136.jpg"/>
          <p:cNvPicPr>
            <a:picLocks noChangeAspect="1" noChangeArrowheads="1"/>
          </p:cNvPicPr>
          <p:nvPr/>
        </p:nvPicPr>
        <p:blipFill>
          <a:blip r:embed="rId2" cstate="print"/>
          <a:srcRect l="1824" t="6229" r="3677" b="8937"/>
          <a:stretch>
            <a:fillRect/>
          </a:stretch>
        </p:blipFill>
        <p:spPr bwMode="auto">
          <a:xfrm>
            <a:off x="332656" y="683568"/>
            <a:ext cx="6178972" cy="784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Рабочий стол\КУХНЯ\123137.jpg"/>
          <p:cNvPicPr>
            <a:picLocks noChangeAspect="1" noChangeArrowheads="1"/>
          </p:cNvPicPr>
          <p:nvPr/>
        </p:nvPicPr>
        <p:blipFill>
          <a:blip r:embed="rId2" cstate="print"/>
          <a:srcRect l="8480" t="4061" b="8547"/>
          <a:stretch>
            <a:fillRect/>
          </a:stretch>
        </p:blipFill>
        <p:spPr bwMode="auto">
          <a:xfrm>
            <a:off x="332656" y="611560"/>
            <a:ext cx="6192688" cy="7951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Рабочий стол\КУХНЯ\123138.jpg"/>
          <p:cNvPicPr>
            <a:picLocks noChangeAspect="1" noChangeArrowheads="1"/>
          </p:cNvPicPr>
          <p:nvPr/>
        </p:nvPicPr>
        <p:blipFill>
          <a:blip r:embed="rId2" cstate="print"/>
          <a:srcRect t="6229" r="12942" b="9610"/>
          <a:stretch>
            <a:fillRect/>
          </a:stretch>
        </p:blipFill>
        <p:spPr bwMode="auto">
          <a:xfrm>
            <a:off x="332656" y="611560"/>
            <a:ext cx="6190456" cy="7946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Рабочий стол\КУХНЯ\123139.jpg"/>
          <p:cNvPicPr>
            <a:picLocks noChangeAspect="1" noChangeArrowheads="1"/>
          </p:cNvPicPr>
          <p:nvPr/>
        </p:nvPicPr>
        <p:blipFill>
          <a:blip r:embed="rId2" cstate="print"/>
          <a:srcRect l="5882" t="4882" r="3677" b="8937"/>
          <a:stretch>
            <a:fillRect/>
          </a:stretch>
        </p:blipFill>
        <p:spPr bwMode="auto">
          <a:xfrm>
            <a:off x="404664" y="611560"/>
            <a:ext cx="6122879" cy="802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Рабочий стол\КУХНЯ\123140.jpg"/>
          <p:cNvPicPr>
            <a:picLocks noChangeAspect="1" noChangeArrowheads="1"/>
          </p:cNvPicPr>
          <p:nvPr/>
        </p:nvPicPr>
        <p:blipFill>
          <a:blip r:embed="rId2" cstate="print"/>
          <a:srcRect t="8249" r="12942" b="6244"/>
          <a:stretch>
            <a:fillRect/>
          </a:stretch>
        </p:blipFill>
        <p:spPr bwMode="auto">
          <a:xfrm>
            <a:off x="404664" y="611560"/>
            <a:ext cx="6127164" cy="784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Рабочий стол\КУХНЯ\123141.jpg"/>
          <p:cNvPicPr>
            <a:picLocks noChangeAspect="1" noChangeArrowheads="1"/>
          </p:cNvPicPr>
          <p:nvPr/>
        </p:nvPicPr>
        <p:blipFill>
          <a:blip r:embed="rId2" cstate="print"/>
          <a:srcRect l="8309" t="5556" r="5882" b="9610"/>
          <a:stretch>
            <a:fillRect/>
          </a:stretch>
        </p:blipFill>
        <p:spPr bwMode="auto">
          <a:xfrm>
            <a:off x="332656" y="611560"/>
            <a:ext cx="6245909" cy="7920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Рабочий стол\КУХНЯ\123142.jpg"/>
          <p:cNvPicPr>
            <a:picLocks noChangeAspect="1" noChangeArrowheads="1"/>
          </p:cNvPicPr>
          <p:nvPr/>
        </p:nvPicPr>
        <p:blipFill>
          <a:blip r:embed="rId2" cstate="print"/>
          <a:srcRect l="9236" t="3536" b="8937"/>
          <a:stretch>
            <a:fillRect/>
          </a:stretch>
        </p:blipFill>
        <p:spPr bwMode="auto">
          <a:xfrm>
            <a:off x="332657" y="539552"/>
            <a:ext cx="6192688" cy="7992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6992" y="1907704"/>
            <a:ext cx="3015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В нашем интернате</a:t>
            </a:r>
          </a:p>
          <a:p>
            <a:r>
              <a:rPr lang="ru-RU" dirty="0" smtClean="0"/>
              <a:t>большое значение </a:t>
            </a:r>
          </a:p>
          <a:p>
            <a:r>
              <a:rPr lang="ru-RU" dirty="0" smtClean="0"/>
              <a:t>уделяется приему</a:t>
            </a:r>
          </a:p>
          <a:p>
            <a:r>
              <a:rPr lang="ru-RU" dirty="0" smtClean="0"/>
              <a:t>и качеству продукции, </a:t>
            </a:r>
          </a:p>
          <a:p>
            <a:r>
              <a:rPr lang="ru-RU" dirty="0" smtClean="0"/>
              <a:t>а также внимание на</a:t>
            </a:r>
          </a:p>
          <a:p>
            <a:r>
              <a:rPr lang="ru-RU" dirty="0" smtClean="0"/>
              <a:t>приготовление  блюд</a:t>
            </a:r>
            <a:endParaRPr lang="ru-RU" dirty="0"/>
          </a:p>
        </p:txBody>
      </p:sp>
      <p:pic>
        <p:nvPicPr>
          <p:cNvPr id="1026" name="Picture 2" descr="D:\Рабочий стол\КУХНЯ\20201125_115312.jpg"/>
          <p:cNvPicPr>
            <a:picLocks noChangeAspect="1" noChangeArrowheads="1"/>
          </p:cNvPicPr>
          <p:nvPr/>
        </p:nvPicPr>
        <p:blipFill>
          <a:blip r:embed="rId2" cstate="print"/>
          <a:srcRect l="2062" t="21377" r="5153" b="10581"/>
          <a:stretch>
            <a:fillRect/>
          </a:stretch>
        </p:blipFill>
        <p:spPr bwMode="auto">
          <a:xfrm rot="5400000">
            <a:off x="-685276" y="1701500"/>
            <a:ext cx="4844175" cy="2664295"/>
          </a:xfrm>
          <a:prstGeom prst="rect">
            <a:avLst/>
          </a:prstGeom>
          <a:noFill/>
        </p:spPr>
      </p:pic>
      <p:pic>
        <p:nvPicPr>
          <p:cNvPr id="1029" name="Picture 5" descr="D:\Рабочий стол\КУХНЯ\20201127_113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848" y="5292080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Рабочий стол\КУХНЯ\123126.jpg"/>
          <p:cNvPicPr>
            <a:picLocks noChangeAspect="1" noChangeArrowheads="1"/>
          </p:cNvPicPr>
          <p:nvPr/>
        </p:nvPicPr>
        <p:blipFill>
          <a:blip r:embed="rId2" cstate="print"/>
          <a:srcRect t="3595"/>
          <a:stretch>
            <a:fillRect/>
          </a:stretch>
        </p:blipFill>
        <p:spPr bwMode="auto">
          <a:xfrm>
            <a:off x="476672" y="539552"/>
            <a:ext cx="5976664" cy="8083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абочий стол\КУХНЯ\123127.jpg"/>
          <p:cNvPicPr>
            <a:picLocks noChangeAspect="1" noChangeArrowheads="1"/>
          </p:cNvPicPr>
          <p:nvPr/>
        </p:nvPicPr>
        <p:blipFill>
          <a:blip r:embed="rId2" cstate="print"/>
          <a:srcRect t="7244" r="15721" b="4224"/>
          <a:stretch>
            <a:fillRect/>
          </a:stretch>
        </p:blipFill>
        <p:spPr bwMode="auto">
          <a:xfrm>
            <a:off x="476672" y="539552"/>
            <a:ext cx="5976663" cy="7897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Рабочий стол\КУХНЯ\123128.jpg"/>
          <p:cNvPicPr>
            <a:picLocks noChangeAspect="1" noChangeArrowheads="1"/>
          </p:cNvPicPr>
          <p:nvPr/>
        </p:nvPicPr>
        <p:blipFill>
          <a:blip r:embed="rId2" cstate="print"/>
          <a:srcRect l="9705" t="7053" r="179" b="3276"/>
          <a:stretch>
            <a:fillRect/>
          </a:stretch>
        </p:blipFill>
        <p:spPr bwMode="auto">
          <a:xfrm>
            <a:off x="476672" y="539552"/>
            <a:ext cx="5976664" cy="8064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Рабочий стол\КУХНЯ\123129.jpg"/>
          <p:cNvPicPr>
            <a:picLocks noChangeAspect="1" noChangeArrowheads="1"/>
          </p:cNvPicPr>
          <p:nvPr/>
        </p:nvPicPr>
        <p:blipFill>
          <a:blip r:embed="rId2" cstate="print"/>
          <a:srcRect t="8249" r="11089" b="6244"/>
          <a:stretch>
            <a:fillRect/>
          </a:stretch>
        </p:blipFill>
        <p:spPr bwMode="auto">
          <a:xfrm>
            <a:off x="476672" y="683568"/>
            <a:ext cx="5985504" cy="7920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Рабочий стол\КУХНЯ\123130.jpg"/>
          <p:cNvPicPr>
            <a:picLocks noChangeAspect="1" noChangeArrowheads="1"/>
          </p:cNvPicPr>
          <p:nvPr/>
        </p:nvPicPr>
        <p:blipFill>
          <a:blip r:embed="rId2" cstate="print"/>
          <a:srcRect l="5882" t="6229" r="2751" b="7258"/>
          <a:stretch>
            <a:fillRect/>
          </a:stretch>
        </p:blipFill>
        <p:spPr bwMode="auto">
          <a:xfrm>
            <a:off x="404664" y="651544"/>
            <a:ext cx="6048672" cy="7880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Рабочий стол\КУХНЯ\123131.jpg"/>
          <p:cNvPicPr>
            <a:picLocks noChangeAspect="1" noChangeArrowheads="1"/>
          </p:cNvPicPr>
          <p:nvPr/>
        </p:nvPicPr>
        <p:blipFill>
          <a:blip r:embed="rId2" cstate="print"/>
          <a:srcRect t="4882" r="9235" b="5570"/>
          <a:stretch>
            <a:fillRect/>
          </a:stretch>
        </p:blipFill>
        <p:spPr bwMode="auto">
          <a:xfrm>
            <a:off x="332656" y="611560"/>
            <a:ext cx="6152842" cy="7920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Рабочий стол\КУХНЯ\123132.jpg"/>
          <p:cNvPicPr>
            <a:picLocks noChangeAspect="1" noChangeArrowheads="1"/>
          </p:cNvPicPr>
          <p:nvPr/>
        </p:nvPicPr>
        <p:blipFill>
          <a:blip r:embed="rId2" cstate="print"/>
          <a:srcRect l="2751" t="6229" r="3677" b="3551"/>
          <a:stretch>
            <a:fillRect/>
          </a:stretch>
        </p:blipFill>
        <p:spPr bwMode="auto">
          <a:xfrm>
            <a:off x="332656" y="539552"/>
            <a:ext cx="6241589" cy="7920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88</TotalTime>
  <Words>25</Words>
  <Application>Microsoft Office PowerPoint</Application>
  <PresentationFormat>Экран (4:3)</PresentationFormat>
  <Paragraphs>36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DNA7 X86</cp:lastModifiedBy>
  <cp:revision>22</cp:revision>
  <dcterms:created xsi:type="dcterms:W3CDTF">2020-11-30T10:49:52Z</dcterms:created>
  <dcterms:modified xsi:type="dcterms:W3CDTF">2020-12-01T11:03:04Z</dcterms:modified>
</cp:coreProperties>
</file>